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5" r:id="rId6"/>
    <p:sldId id="260" r:id="rId7"/>
    <p:sldId id="263" r:id="rId8"/>
    <p:sldId id="261" r:id="rId9"/>
    <p:sldId id="262" r:id="rId10"/>
    <p:sldId id="264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6" r:id="rId19"/>
    <p:sldId id="277" r:id="rId20"/>
    <p:sldId id="278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970C-DCE7-4CA3-8809-FA82B7FA7E9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BB56-BE25-437C-B8EC-C8EE785AF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4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970C-DCE7-4CA3-8809-FA82B7FA7E9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BB56-BE25-437C-B8EC-C8EE785AF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8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970C-DCE7-4CA3-8809-FA82B7FA7E9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BB56-BE25-437C-B8EC-C8EE785AF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0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970C-DCE7-4CA3-8809-FA82B7FA7E9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BB56-BE25-437C-B8EC-C8EE785AF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5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970C-DCE7-4CA3-8809-FA82B7FA7E9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BB56-BE25-437C-B8EC-C8EE785AF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970C-DCE7-4CA3-8809-FA82B7FA7E9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BB56-BE25-437C-B8EC-C8EE785AF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6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970C-DCE7-4CA3-8809-FA82B7FA7E9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BB56-BE25-437C-B8EC-C8EE785AF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5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970C-DCE7-4CA3-8809-FA82B7FA7E9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BB56-BE25-437C-B8EC-C8EE785AF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8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970C-DCE7-4CA3-8809-FA82B7FA7E9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BB56-BE25-437C-B8EC-C8EE785AF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7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970C-DCE7-4CA3-8809-FA82B7FA7E9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BB56-BE25-437C-B8EC-C8EE785AF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970C-DCE7-4CA3-8809-FA82B7FA7E9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BB56-BE25-437C-B8EC-C8EE785AF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9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0970C-DCE7-4CA3-8809-FA82B7FA7E9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1BB56-BE25-437C-B8EC-C8EE785AF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3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ecured.cu/28_de_diciembre" TargetMode="External"/><Relationship Id="rId7" Type="http://schemas.openxmlformats.org/officeDocument/2006/relationships/hyperlink" Target="https://www.ecured.cu/189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cured.cu/15_de_abril" TargetMode="External"/><Relationship Id="rId5" Type="http://schemas.openxmlformats.org/officeDocument/2006/relationships/hyperlink" Target="https://www.ecured.cu/Alemania" TargetMode="External"/><Relationship Id="rId4" Type="http://schemas.openxmlformats.org/officeDocument/2006/relationships/hyperlink" Target="https://www.ecured.cu/1828" TargetMode="Externa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rlz=1C1CHZN_enMX1019MX1019&amp;sxsrf=ALiCzsbQYiyYX6A4jxX-X6YRLpJbYeAv-w:1668700698972&amp;q=Universidad+de+K%C3%B6nigsberg&amp;stick=H4sIAAAAAAAAAOPgE-LSz9U3MDKrNEyvUAKzjTPSSswKtaSzk630C1LzC3JSgVRRcX6eVWpKaXJiSWZ-3iJWqdC8zDKgaGZKYopCSqqC9-FteZnpxUmpRek7WBl3sTNxMAAAiuyIL1wAAAA&amp;sa=X&amp;ved=2ahUKEwiv9pfDyrX7AhUqJ0QIHek9BqIQmxMoAXoECFEQAw" TargetMode="External"/><Relationship Id="rId3" Type="http://schemas.openxmlformats.org/officeDocument/2006/relationships/hyperlink" Target="https://www.google.com/search?rlz=1C1CHZN_enMX1019MX1019&amp;sxsrf=ALiCzsbQYiyYX6A4jxX-X6YRLpJbYeAv-w:1668700698972&amp;q=ewald+hecker+nacimiento&amp;stick=H4sIAAAAAAAAAOPgE-LSz9U3MDKrNEyv0BLLTrbSL0jNL8hJBVJFxfl5Vkn5RXmLWMVTyxNzUhQyUpOzU4sU8hKTM3MzU_NK8gFr2q8fQAAAAA&amp;sa=X&amp;ved=2ahUKEwiv9pfDyrX7AhUqJ0QIHek9BqIQ6BMoAHoECFIQAg" TargetMode="External"/><Relationship Id="rId7" Type="http://schemas.openxmlformats.org/officeDocument/2006/relationships/hyperlink" Target="https://www.google.com/search?rlz=1C1CHZN_enMX1019MX1019&amp;sxsrf=ALiCzsbQYiyYX6A4jxX-X6YRLpJbYeAv-w:1668700698972&amp;q=ewald+hecker+educaci%C3%B3n&amp;stick=H4sIAAAAAAAAAOPgE-LSz9U3MDKrNEyv0JLOTrbSL0jNL8hJBVJFxfl5VqkppcmJJZn5eYtYxVPLE3NSFDJSk7NTixTAEsmZhzfnAQAuHUOQRQAAAA&amp;sa=X&amp;ved=2ahUKEwiv9pfDyrX7AhUqJ0QIHek9BqIQ6BMoAHoECFEQAg" TargetMode="External"/><Relationship Id="rId2" Type="http://schemas.openxmlformats.org/officeDocument/2006/relationships/hyperlink" Target="https://psiquiatria.com/glosario/hecker-ewald#:~:text=Definici%C3%B3n%3A%20Alumno%20de%20K.L.%20Kahlbaum,obra%20Die%20Hebephrenie%20(1871).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rlz=1C1CHZN_enMX1019MX1019&amp;sxsrf=ALiCzsbQYiyYX6A4jxX-X6YRLpJbYeAv-w:1668700698972&amp;q=Wiesbaden&amp;stick=H4sIAAAAAAAAAOPgE-LSz9U3MDKrNEyvUOIAsZMK4s215LOTrfQLUvMLclL1U1KTUxOLU1PiC1KLivPzrFIyU1MWsXKGZ6YWJyWmpObtYGXcxc7EwQAAkVsV7E0AAAA&amp;sa=X&amp;ved=2ahUKEwiv9pfDyrX7AhUqJ0QIHek9BqIQmxMoAXoECFAQAw" TargetMode="External"/><Relationship Id="rId5" Type="http://schemas.openxmlformats.org/officeDocument/2006/relationships/hyperlink" Target="https://www.google.com/search?rlz=1C1CHZN_enMX1019MX1019&amp;sxsrf=ALiCzsbQYiyYX6A4jxX-X6YRLpJbYeAv-w:1668700698972&amp;q=ewald+hecker+fallecimiento&amp;stick=H4sIAAAAAAAAAOPgE-LSz9U3MDKrNEyv0JLPTrbSL0jNL8hJ1U9JTU5NLE5NiS9ILSrOz7NKyUxNWcQqlVqemJOikJGanJ1apJCWmJOTmpyZm5maV5IPAEoqrBVMAAAA&amp;sa=X&amp;ved=2ahUKEwiv9pfDyrX7AhUqJ0QIHek9BqIQ6BMoAHoECFAQAg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www.google.com/search?rlz=1C1CHZN_enMX1019MX1019&amp;sxsrf=ALiCzsbQYiyYX6A4jxX-X6YRLpJbYeAv-w:1668700698972&amp;q=Berl%C3%ADn&amp;stick=H4sIAAAAAAAAAOPgE-LSz9U3MDKrNEyvUOIAsQ1NzQq1xLKTrfQLUvMLclKBVFFxfp5VUn5R3iJWdqfUopzDa_N2sDLuYmfiYAAAVETEtEIAAAA&amp;sa=X&amp;ved=2ahUKEwiv9pfDyrX7AhUqJ0QIHek9BqIQmxMoAXoECFIQAw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storno bipolar: 3% de la población mundial lo padece - Gaceta U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8918" y="129309"/>
            <a:ext cx="6264564" cy="983818"/>
          </a:xfrm>
          <a:solidFill>
            <a:schemeClr val="accent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TRASTORNO BIPOLAR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63398" y="5892800"/>
            <a:ext cx="519391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Mtro. </a:t>
            </a:r>
            <a:r>
              <a:rPr lang="es-E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Adrían</a:t>
            </a:r>
            <a:r>
              <a:rPr lang="es-E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Contreras </a:t>
            </a:r>
            <a:r>
              <a:rPr lang="es-E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Á</a:t>
            </a:r>
            <a:r>
              <a:rPr lang="es-E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lvarez.</a:t>
            </a:r>
            <a:endParaRPr lang="es-E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2" y="129309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146" y="7253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Consideran también como factores que </a:t>
            </a:r>
            <a:br>
              <a:rPr lang="es-E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s-E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incrementan el problema y  disminuyen </a:t>
            </a:r>
            <a:br>
              <a:rPr lang="es-E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s-E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la edad de inicio; </a:t>
            </a:r>
            <a:br>
              <a:rPr lang="es-E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910" y="2435225"/>
            <a:ext cx="6218382" cy="435133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la </a:t>
            </a:r>
            <a:r>
              <a:rPr lang="es-ES" dirty="0"/>
              <a:t>luz artificial, </a:t>
            </a:r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/>
              <a:t>costumbre de acostarse tarde, </a:t>
            </a:r>
            <a:endParaRPr lang="es-ES" dirty="0" smtClean="0"/>
          </a:p>
          <a:p>
            <a:r>
              <a:rPr lang="es-ES" dirty="0" smtClean="0"/>
              <a:t>dormir </a:t>
            </a:r>
            <a:r>
              <a:rPr lang="es-ES" dirty="0"/>
              <a:t>menos horas</a:t>
            </a:r>
            <a:r>
              <a:rPr lang="es-ES" dirty="0" smtClean="0"/>
              <a:t>,</a:t>
            </a:r>
          </a:p>
          <a:p>
            <a:r>
              <a:rPr lang="es-ES" dirty="0" smtClean="0"/>
              <a:t> </a:t>
            </a:r>
            <a:r>
              <a:rPr lang="es-ES" dirty="0"/>
              <a:t>pasar más noches con insomnio y </a:t>
            </a:r>
            <a:endParaRPr lang="es-ES" dirty="0" smtClean="0"/>
          </a:p>
          <a:p>
            <a:r>
              <a:rPr lang="es-ES" dirty="0" smtClean="0"/>
              <a:t>llevar </a:t>
            </a:r>
            <a:r>
              <a:rPr lang="es-ES" dirty="0"/>
              <a:t>un estilo de vida más intenso </a:t>
            </a:r>
            <a:endParaRPr lang="es-ES" dirty="0" smtClean="0"/>
          </a:p>
          <a:p>
            <a:r>
              <a:rPr lang="es-ES" dirty="0" smtClean="0"/>
              <a:t>y </a:t>
            </a:r>
            <a:r>
              <a:rPr lang="es-ES" dirty="0"/>
              <a:t>ajetreado con gran cantidad de estímulos ambientales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Uso de drogas y alcohol, bebidas</a:t>
            </a:r>
          </a:p>
          <a:p>
            <a:r>
              <a:rPr lang="es-ES" dirty="0" smtClean="0"/>
              <a:t>Energizantes, café, etc</a:t>
            </a:r>
            <a:r>
              <a:rPr lang="es-ES" dirty="0"/>
              <a:t>.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539" y="1539298"/>
            <a:ext cx="2775478" cy="1870652"/>
          </a:xfrm>
          <a:prstGeom prst="rect">
            <a:avLst/>
          </a:prstGeom>
        </p:spPr>
      </p:pic>
      <p:pic>
        <p:nvPicPr>
          <p:cNvPr id="6148" name="Picture 4" descr="7 señales para identificar la adicción a las drog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517" y="3510828"/>
            <a:ext cx="4000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os videojuegos en un año pandémico: ¿Aportan o son perjudiciales? - La  Terce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46" y="1518805"/>
            <a:ext cx="2836718" cy="189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375" y="3794269"/>
            <a:ext cx="1663833" cy="25501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" y="8165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2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3326" y="587952"/>
            <a:ext cx="4574309" cy="5942157"/>
          </a:xfrm>
        </p:spPr>
        <p:txBody>
          <a:bodyPr>
            <a:normAutofit/>
          </a:bodyPr>
          <a:lstStyle/>
          <a:p>
            <a:r>
              <a:rPr lang="es-ES" b="1" dirty="0"/>
              <a:t>La "comorbilidad",</a:t>
            </a:r>
            <a:r>
              <a:rPr lang="es-ES" dirty="0"/>
              <a:t> también conocida como "morbilidad asociada", es un </a:t>
            </a:r>
            <a:r>
              <a:rPr lang="es-ES" b="1" dirty="0"/>
              <a:t>término utilizado para describir dos o más trastornos o enfermedades que ocurren en la misma persona</a:t>
            </a:r>
            <a:r>
              <a:rPr lang="es-ES" dirty="0"/>
              <a:t>. Pueden ocurrir al mismo tiempo o uno después del otro.</a:t>
            </a:r>
            <a:endParaRPr lang="en-US" dirty="0"/>
          </a:p>
          <a:p>
            <a:endParaRPr lang="en-US" dirty="0"/>
          </a:p>
        </p:txBody>
      </p:sp>
      <p:pic>
        <p:nvPicPr>
          <p:cNvPr id="9220" name="Picture 4" descr="تويتر \ Trastorno bipolar على تويتر: &quot;Comorbilidad (trastornos asociados),  y Etiopatogenia (causa biológica de la enfermedad) del Trastorno Bipolar.  https://t.co/kOayUo9kwk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0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5692929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8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5692929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4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se siente en un trastorno bipolar?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4164" y="1511588"/>
            <a:ext cx="6162964" cy="435133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Depende </a:t>
            </a:r>
            <a:r>
              <a:rPr lang="es-ES" dirty="0"/>
              <a:t>de hacia dónde haya oscilado el estado de ánimo. </a:t>
            </a:r>
            <a:endParaRPr lang="en-US" dirty="0"/>
          </a:p>
          <a:p>
            <a:r>
              <a:rPr lang="es-ES" b="1" u="sng" dirty="0"/>
              <a:t>Depresión</a:t>
            </a:r>
            <a:r>
              <a:rPr lang="es-ES" dirty="0"/>
              <a:t>: El sentimiento de depresión es algo que todos vivimos de vez en cuando. Incluso nos puede ayudar a reconocer y tratar de resolver problemas en nuestras vidas pero en la depresión clínica o en el trastorno bipolar el sentimiento de depresión es peor, continúa durante más tiempo y hace que sea difícil o imposible afrontar el día a día.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92" y="1690688"/>
            <a:ext cx="4612528" cy="30738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5692929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73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Cuando uno se deprime, puede notar los siguientes cambios: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2636" y="1797916"/>
            <a:ext cx="6938818" cy="4351338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 err="1" smtClean="0"/>
              <a:t>Cambios</a:t>
            </a:r>
            <a:r>
              <a:rPr lang="en-US" sz="9600" b="1" dirty="0" smtClean="0"/>
              <a:t> </a:t>
            </a:r>
            <a:r>
              <a:rPr lang="en-US" sz="9600" b="1" dirty="0" err="1"/>
              <a:t>Emocionales</a:t>
            </a:r>
            <a:r>
              <a:rPr lang="en-US" sz="9600" b="1" dirty="0"/>
              <a:t> </a:t>
            </a:r>
            <a:endParaRPr lang="en-US" sz="9600" dirty="0"/>
          </a:p>
          <a:p>
            <a:pPr lvl="0"/>
            <a:r>
              <a:rPr lang="es-ES" sz="9600" dirty="0"/>
              <a:t>Sentimientos de depresión que no desaparecen. </a:t>
            </a:r>
            <a:endParaRPr lang="en-US" sz="9600" dirty="0"/>
          </a:p>
          <a:p>
            <a:pPr lvl="0"/>
            <a:r>
              <a:rPr lang="es-ES" sz="9600" dirty="0"/>
              <a:t>Ganas de romper a llorar sin ningún motivo. </a:t>
            </a:r>
            <a:endParaRPr lang="en-US" sz="9600" dirty="0"/>
          </a:p>
          <a:p>
            <a:pPr lvl="0"/>
            <a:r>
              <a:rPr lang="en-US" sz="9600" dirty="0" err="1"/>
              <a:t>Perdida</a:t>
            </a:r>
            <a:r>
              <a:rPr lang="en-US" sz="9600" dirty="0"/>
              <a:t> de </a:t>
            </a:r>
            <a:r>
              <a:rPr lang="en-US" sz="9600" dirty="0" err="1"/>
              <a:t>interés</a:t>
            </a:r>
            <a:r>
              <a:rPr lang="en-US" sz="9600" dirty="0"/>
              <a:t>. </a:t>
            </a:r>
          </a:p>
          <a:p>
            <a:pPr lvl="0"/>
            <a:r>
              <a:rPr lang="es-ES" sz="9600" dirty="0"/>
              <a:t>Ser incapaz de disfrutar nada. </a:t>
            </a:r>
            <a:endParaRPr lang="en-US" sz="9600" dirty="0"/>
          </a:p>
          <a:p>
            <a:pPr lvl="0"/>
            <a:r>
              <a:rPr lang="en-US" sz="9600" dirty="0" err="1"/>
              <a:t>Inquietud</a:t>
            </a:r>
            <a:r>
              <a:rPr lang="en-US" sz="9600" dirty="0"/>
              <a:t> y </a:t>
            </a:r>
            <a:r>
              <a:rPr lang="en-US" sz="9600" dirty="0" err="1"/>
              <a:t>nerviosismo</a:t>
            </a:r>
            <a:r>
              <a:rPr lang="en-US" sz="9600" dirty="0"/>
              <a:t>. </a:t>
            </a:r>
          </a:p>
          <a:p>
            <a:pPr lvl="0"/>
            <a:r>
              <a:rPr lang="es-ES" sz="9600" dirty="0"/>
              <a:t>Pérdida de confianza en sí mismo. </a:t>
            </a:r>
            <a:endParaRPr lang="en-US" sz="9600" dirty="0"/>
          </a:p>
          <a:p>
            <a:pPr lvl="0"/>
            <a:r>
              <a:rPr lang="es-ES" sz="9600" dirty="0"/>
              <a:t>Sentirse inútil, incapaz y sin esperanza. </a:t>
            </a:r>
            <a:endParaRPr lang="en-US" sz="9600" dirty="0"/>
          </a:p>
          <a:p>
            <a:pPr lvl="0"/>
            <a:r>
              <a:rPr lang="en-US" sz="9600" dirty="0"/>
              <a:t>Ideas de </a:t>
            </a:r>
            <a:r>
              <a:rPr lang="en-US" sz="9600" dirty="0" err="1"/>
              <a:t>suicidio</a:t>
            </a:r>
            <a:r>
              <a:rPr lang="en-US" sz="9600" dirty="0"/>
              <a:t>. </a:t>
            </a:r>
          </a:p>
          <a:p>
            <a:r>
              <a:rPr lang="en-US" sz="8600" dirty="0" smtClean="0"/>
              <a:t>. </a:t>
            </a:r>
            <a:endParaRPr lang="en-US" sz="8600" dirty="0"/>
          </a:p>
          <a:p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7101207" y="1409470"/>
            <a:ext cx="469936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Cambios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el </a:t>
            </a:r>
            <a:r>
              <a:rPr lang="en-US" sz="2400" b="1" dirty="0" err="1"/>
              <a:t>Pensamiento</a:t>
            </a:r>
            <a:r>
              <a:rPr lang="en-US" sz="2400" b="1" dirty="0"/>
              <a:t> </a:t>
            </a:r>
            <a:endParaRPr lang="en-US" sz="2400" dirty="0"/>
          </a:p>
          <a:p>
            <a:pPr lvl="0"/>
            <a:r>
              <a:rPr lang="es-ES" sz="2400" dirty="0"/>
              <a:t>Ser incapaz de pensar positivamente o con esperanza. </a:t>
            </a:r>
            <a:endParaRPr lang="en-US" sz="2400" dirty="0"/>
          </a:p>
          <a:p>
            <a:pPr lvl="0"/>
            <a:r>
              <a:rPr lang="es-ES" sz="2400" dirty="0"/>
              <a:t>No poder tomar decisiones simples. </a:t>
            </a:r>
            <a:endParaRPr lang="en-US" sz="2400" dirty="0"/>
          </a:p>
          <a:p>
            <a:pPr lvl="0"/>
            <a:r>
              <a:rPr lang="en-US" sz="2400" dirty="0" err="1"/>
              <a:t>Tener</a:t>
            </a:r>
            <a:r>
              <a:rPr lang="en-US" sz="2400" dirty="0"/>
              <a:t> </a:t>
            </a:r>
            <a:r>
              <a:rPr lang="en-US" sz="2400" dirty="0" err="1"/>
              <a:t>dificultad</a:t>
            </a:r>
            <a:r>
              <a:rPr lang="en-US" sz="2400" dirty="0"/>
              <a:t> para </a:t>
            </a:r>
            <a:r>
              <a:rPr lang="en-US" sz="2400" dirty="0" err="1"/>
              <a:t>concentrarse</a:t>
            </a:r>
            <a:r>
              <a:rPr lang="en-US" sz="2400" dirty="0"/>
              <a:t>. 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Cambios</a:t>
            </a:r>
            <a:r>
              <a:rPr lang="en-US" sz="2400" b="1" dirty="0" smtClean="0"/>
              <a:t> </a:t>
            </a:r>
            <a:r>
              <a:rPr lang="en-US" sz="2400" b="1" dirty="0" err="1"/>
              <a:t>Físicos</a:t>
            </a:r>
            <a:r>
              <a:rPr lang="en-US" sz="2400" b="1" dirty="0"/>
              <a:t> </a:t>
            </a:r>
            <a:endParaRPr lang="en-US" sz="2400" dirty="0"/>
          </a:p>
          <a:p>
            <a:pPr lvl="0"/>
            <a:r>
              <a:rPr lang="es-ES" sz="2400" dirty="0"/>
              <a:t>Pérdida de apetito y de peso. </a:t>
            </a:r>
            <a:endParaRPr lang="en-US" sz="2400" dirty="0"/>
          </a:p>
          <a:p>
            <a:pPr lvl="0"/>
            <a:r>
              <a:rPr lang="es-ES" sz="2400" dirty="0"/>
              <a:t>Dificultad en conciliar el sueño. </a:t>
            </a:r>
            <a:endParaRPr lang="en-US" sz="2400" dirty="0"/>
          </a:p>
          <a:p>
            <a:pPr lvl="0"/>
            <a:r>
              <a:rPr lang="es-ES" sz="2400" dirty="0"/>
              <a:t>Despertarse más temprano de lo normal. </a:t>
            </a:r>
            <a:endParaRPr lang="en-US" sz="2400" dirty="0"/>
          </a:p>
          <a:p>
            <a:pPr lvl="0"/>
            <a:r>
              <a:rPr lang="en-US" sz="2400" dirty="0" err="1"/>
              <a:t>Sentirse</a:t>
            </a:r>
            <a:r>
              <a:rPr lang="en-US" sz="2400" dirty="0"/>
              <a:t> </a:t>
            </a:r>
            <a:r>
              <a:rPr lang="en-US" sz="2400" dirty="0" err="1"/>
              <a:t>completamente</a:t>
            </a:r>
            <a:r>
              <a:rPr lang="en-US" sz="2400" dirty="0"/>
              <a:t> </a:t>
            </a:r>
            <a:r>
              <a:rPr lang="en-US" sz="2800" dirty="0" err="1"/>
              <a:t>agotado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5692929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6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13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5692929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58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se determina el trastorno bipolar?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 </a:t>
            </a:r>
            <a:endParaRPr lang="en-US" dirty="0"/>
          </a:p>
          <a:p>
            <a:r>
              <a:rPr lang="es-ES" b="1" dirty="0"/>
              <a:t>Para diagnosticar el trastorno bipolar, un médico u otro proveedor de atención médica puede:</a:t>
            </a:r>
            <a:endParaRPr lang="en-US" dirty="0"/>
          </a:p>
          <a:p>
            <a:pPr lvl="0"/>
            <a:r>
              <a:rPr lang="es-ES" dirty="0"/>
              <a:t>Hacer un examen físico completo</a:t>
            </a:r>
            <a:r>
              <a:rPr lang="es-ES" dirty="0" smtClean="0"/>
              <a:t>,</a:t>
            </a:r>
          </a:p>
          <a:p>
            <a:pPr lvl="0"/>
            <a:r>
              <a:rPr lang="es-ES" dirty="0"/>
              <a:t>ordenar pruebas médicas para descartar otras enfermedades,</a:t>
            </a:r>
            <a:endParaRPr lang="en-US" dirty="0"/>
          </a:p>
          <a:p>
            <a:pPr lvl="0"/>
            <a:r>
              <a:rPr lang="es-ES" dirty="0"/>
              <a:t>remitir a la persona para una evaluación </a:t>
            </a:r>
            <a:r>
              <a:rPr lang="es-ES" b="1" dirty="0"/>
              <a:t>psicológica previa. (Realizar test</a:t>
            </a:r>
            <a:r>
              <a:rPr lang="es-ES" b="1" dirty="0" smtClean="0"/>
              <a:t>). HL 32, </a:t>
            </a:r>
          </a:p>
          <a:p>
            <a:pPr lvl="0"/>
            <a:r>
              <a:rPr lang="es-ES" b="1" dirty="0" smtClean="0"/>
              <a:t>CONSULTA PREVIA CON UN PSICOLOGO.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5692929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82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QUE TRASTORNOS SE CONFUNDE EL TRASTORNO BIPOLAR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8818" y="1539298"/>
            <a:ext cx="4795982" cy="4351338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 </a:t>
            </a:r>
            <a:endParaRPr lang="en-US" dirty="0"/>
          </a:p>
          <a:p>
            <a:r>
              <a:rPr lang="es-ES" dirty="0"/>
              <a:t>Al principio, los síntomas bipolares se confunden comúnmente con </a:t>
            </a:r>
            <a:r>
              <a:rPr lang="es-ES" b="1" dirty="0"/>
              <a:t>TDAH, depresión, ansiedad, trastorno límite de la personalidad o </a:t>
            </a:r>
            <a:r>
              <a:rPr lang="es-ES" b="1" dirty="0" err="1"/>
              <a:t>bordeline</a:t>
            </a:r>
            <a:r>
              <a:rPr lang="es-ES" b="1" dirty="0"/>
              <a:t> y, en sus manifestaciones más graves, con esquizofrenia</a:t>
            </a:r>
            <a:r>
              <a:rPr lang="es-ES" dirty="0"/>
              <a:t>. Esto se debe a que los primeros síntomas de este trastorno son inusualmente variados.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 descr="Trastorno Límite de la Personalidad (TLP): 9 características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168" y="1791854"/>
            <a:ext cx="6341533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5692929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89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400797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5692929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56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-19141"/>
            <a:ext cx="7023770" cy="6877141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5692929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4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15635"/>
            <a:ext cx="9144000" cy="96072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¿</a:t>
            </a:r>
            <a:r>
              <a:rPr lang="en-US" b="1" dirty="0" smtClean="0">
                <a:solidFill>
                  <a:srgbClr val="FF0000"/>
                </a:solidFill>
              </a:rPr>
              <a:t>Que </a:t>
            </a:r>
            <a:r>
              <a:rPr lang="en-US" b="1" dirty="0" err="1" smtClean="0">
                <a:solidFill>
                  <a:srgbClr val="FF0000"/>
                </a:solidFill>
              </a:rPr>
              <a:t>es</a:t>
            </a:r>
            <a:r>
              <a:rPr lang="en-US" b="1" dirty="0" smtClean="0">
                <a:solidFill>
                  <a:srgbClr val="FF0000"/>
                </a:solidFill>
              </a:rPr>
              <a:t> el </a:t>
            </a:r>
            <a:r>
              <a:rPr lang="en-US" b="1" dirty="0" err="1" smtClean="0">
                <a:solidFill>
                  <a:srgbClr val="FF0000"/>
                </a:solidFill>
              </a:rPr>
              <a:t>trastorno</a:t>
            </a:r>
            <a:r>
              <a:rPr lang="en-US" b="1" dirty="0" smtClean="0">
                <a:solidFill>
                  <a:srgbClr val="FF0000"/>
                </a:solidFill>
              </a:rPr>
              <a:t> Bipolar?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62618" y="1819419"/>
            <a:ext cx="3722255" cy="4398529"/>
          </a:xfrm>
        </p:spPr>
        <p:txBody>
          <a:bodyPr>
            <a:normAutofit/>
          </a:bodyPr>
          <a:lstStyle/>
          <a:p>
            <a:r>
              <a:rPr lang="es-ES" dirty="0"/>
              <a:t>Jean Pierre </a:t>
            </a:r>
            <a:r>
              <a:rPr lang="es-ES" dirty="0" err="1"/>
              <a:t>Falret</a:t>
            </a:r>
            <a:r>
              <a:rPr lang="es-ES" dirty="0"/>
              <a:t> acuñó en 1854 el término 'folie </a:t>
            </a:r>
            <a:r>
              <a:rPr lang="es-ES" dirty="0" err="1"/>
              <a:t>circulaire</a:t>
            </a:r>
            <a:r>
              <a:rPr lang="es-ES" dirty="0"/>
              <a:t>' o '</a:t>
            </a:r>
            <a:r>
              <a:rPr lang="es-ES" b="1" dirty="0"/>
              <a:t>locura circular</a:t>
            </a:r>
            <a:r>
              <a:rPr lang="es-ES" dirty="0"/>
              <a:t>', que describió como una sucesión de estados maniacos y melancólicos con intervalos lúcidos.</a:t>
            </a:r>
            <a:endParaRPr lang="en-US" dirty="0"/>
          </a:p>
        </p:txBody>
      </p:sp>
      <p:pic>
        <p:nvPicPr>
          <p:cNvPr id="4098" name="Picture 2" descr="No hay ninguna descripción de la foto disponi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66" y="1441882"/>
            <a:ext cx="4905375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5692929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31" y="-80700"/>
            <a:ext cx="10132895" cy="6331554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5692929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68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98" y="0"/>
            <a:ext cx="9691004" cy="6904666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5692929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05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54" y="0"/>
            <a:ext cx="9604672" cy="68580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5692929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07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10" y="0"/>
            <a:ext cx="9349053" cy="6858000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5692929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477983" y="172315"/>
            <a:ext cx="5858164" cy="452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Kahlbaum</a:t>
            </a:r>
            <a:r>
              <a:rPr lang="es-ES" sz="2400" i="1" dirty="0"/>
              <a:t> en 1882 utilizó el término </a:t>
            </a:r>
            <a:r>
              <a:rPr lang="es-ES" sz="2400" b="1" i="1" dirty="0"/>
              <a:t>ciclotimia</a:t>
            </a:r>
            <a:r>
              <a:rPr lang="es-ES" sz="2400" i="1" dirty="0"/>
              <a:t> para explicar que </a:t>
            </a:r>
            <a:r>
              <a:rPr lang="es-ES" sz="2400" i="1" u="sng" dirty="0"/>
              <a:t>la manía y la depresión </a:t>
            </a:r>
            <a:r>
              <a:rPr lang="es-ES" sz="2400" i="1" dirty="0"/>
              <a:t>son parte de una misma enfermedad, se le llamó </a:t>
            </a:r>
            <a:r>
              <a:rPr lang="es-ES" sz="2400" b="1" i="1" dirty="0">
                <a:solidFill>
                  <a:srgbClr val="FF0000"/>
                </a:solidFill>
              </a:rPr>
              <a:t>síndrome de la ciclotimia de </a:t>
            </a:r>
            <a:r>
              <a:rPr lang="es-ES" sz="2400" b="1" i="1" dirty="0" err="1">
                <a:solidFill>
                  <a:srgbClr val="FF0000"/>
                </a:solidFill>
              </a:rPr>
              <a:t>Kahlbaum</a:t>
            </a:r>
            <a:r>
              <a:rPr lang="es-ES" sz="2400" b="1" i="1" dirty="0">
                <a:solidFill>
                  <a:srgbClr val="FF0000"/>
                </a:solidFill>
              </a:rPr>
              <a:t> y </a:t>
            </a:r>
            <a:r>
              <a:rPr lang="es-ES" sz="2400" b="1" i="1" dirty="0" err="1">
                <a:solidFill>
                  <a:srgbClr val="FF0000"/>
                </a:solidFill>
              </a:rPr>
              <a:t>Hecker</a:t>
            </a:r>
            <a:r>
              <a:rPr lang="es-ES" sz="2400" i="1" dirty="0">
                <a:solidFill>
                  <a:srgbClr val="FF0000"/>
                </a:solidFill>
              </a:rPr>
              <a:t>. </a:t>
            </a:r>
            <a:endParaRPr lang="es-ES" sz="2400" i="1" dirty="0" smtClean="0">
              <a:solidFill>
                <a:srgbClr val="FF0000"/>
              </a:solidFill>
            </a:endParaRPr>
          </a:p>
          <a:p>
            <a:endParaRPr lang="es-ES" sz="2400" i="1" dirty="0"/>
          </a:p>
          <a:p>
            <a:r>
              <a:rPr lang="es-ES" sz="2400" i="1" dirty="0" smtClean="0"/>
              <a:t>En </a:t>
            </a:r>
            <a:r>
              <a:rPr lang="es-ES" sz="2400" i="1" dirty="0"/>
              <a:t>1889 </a:t>
            </a:r>
            <a:r>
              <a:rPr lang="es-ES" sz="2400" i="1" dirty="0" err="1"/>
              <a:t>Kraepelin</a:t>
            </a:r>
            <a:r>
              <a:rPr lang="es-ES" sz="2400" i="1" dirty="0"/>
              <a:t> describió la </a:t>
            </a:r>
            <a:r>
              <a:rPr lang="es-ES" sz="2400" b="1" i="1" dirty="0">
                <a:solidFill>
                  <a:srgbClr val="FF0000"/>
                </a:solidFill>
              </a:rPr>
              <a:t>psicosis maniaco depresiva</a:t>
            </a:r>
            <a:r>
              <a:rPr lang="es-ES" sz="2400" i="1" dirty="0"/>
              <a:t>, que coincide en muchos de sus criterios diagnósticos con el ahora llamado </a:t>
            </a:r>
            <a:r>
              <a:rPr lang="es-ES" sz="2400" b="1" i="1" dirty="0">
                <a:solidFill>
                  <a:srgbClr val="FF0000"/>
                </a:solidFill>
              </a:rPr>
              <a:t>trastorno bipolar</a:t>
            </a:r>
            <a:r>
              <a:rPr lang="es-ES" sz="2400" i="1" dirty="0"/>
              <a:t>, diferenció esta psicosis de la esquizofrenia.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026" name="Picture 2" descr="Dr Karl Ludwig Kahlba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33" y="172315"/>
            <a:ext cx="2043696" cy="285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98032"/>
              </p:ext>
            </p:extLst>
          </p:nvPr>
        </p:nvGraphicFramePr>
        <p:xfrm>
          <a:off x="6499081" y="172315"/>
          <a:ext cx="3451652" cy="2853314"/>
        </p:xfrm>
        <a:graphic>
          <a:graphicData uri="http://schemas.openxmlformats.org/drawingml/2006/table">
            <a:tbl>
              <a:tblPr/>
              <a:tblGrid>
                <a:gridCol w="1725826">
                  <a:extLst>
                    <a:ext uri="{9D8B030D-6E8A-4147-A177-3AD203B41FA5}">
                      <a16:colId xmlns:a16="http://schemas.microsoft.com/office/drawing/2014/main" val="684819341"/>
                    </a:ext>
                  </a:extLst>
                </a:gridCol>
                <a:gridCol w="1725826">
                  <a:extLst>
                    <a:ext uri="{9D8B030D-6E8A-4147-A177-3AD203B41FA5}">
                      <a16:colId xmlns:a16="http://schemas.microsoft.com/office/drawing/2014/main" val="1061355579"/>
                    </a:ext>
                  </a:extLst>
                </a:gridCol>
              </a:tblGrid>
              <a:tr h="23687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>
                          <a:effectLst/>
                        </a:rPr>
                        <a:t>Psiquiatra alemán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321138"/>
                  </a:ext>
                </a:extLst>
              </a:tr>
              <a:tr h="678335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Nombre</a:t>
                      </a:r>
                    </a:p>
                  </a:txBody>
                  <a:tcPr>
                    <a:lnL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</a:rPr>
                        <a:t>Karl Ludwig </a:t>
                      </a:r>
                      <a:r>
                        <a:rPr lang="en-US" dirty="0" err="1">
                          <a:effectLst/>
                        </a:rPr>
                        <a:t>Kahlbaum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883933"/>
                  </a:ext>
                </a:extLst>
              </a:tr>
              <a:tr h="1259765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Nacimiento</a:t>
                      </a:r>
                    </a:p>
                  </a:txBody>
                  <a:tcPr>
                    <a:lnL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u="none" strike="noStrike">
                          <a:solidFill>
                            <a:srgbClr val="006699"/>
                          </a:solidFill>
                          <a:effectLst/>
                          <a:hlinkClick r:id="rId3"/>
                        </a:rPr>
                        <a:t>28 de diciembre</a:t>
                      </a:r>
                      <a:r>
                        <a:rPr lang="en-US">
                          <a:effectLst/>
                        </a:rPr>
                        <a:t> de </a:t>
                      </a:r>
                      <a:r>
                        <a:rPr lang="en-US" u="none" strike="noStrike">
                          <a:solidFill>
                            <a:srgbClr val="0088DD"/>
                          </a:solidFill>
                          <a:effectLst/>
                          <a:hlinkClick r:id="rId4" tooltip="1828"/>
                        </a:rPr>
                        <a:t>1828</a:t>
                      </a:r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 u="none" strike="noStrike">
                          <a:solidFill>
                            <a:srgbClr val="0088DD"/>
                          </a:solidFill>
                          <a:effectLst/>
                          <a:hlinkClick r:id="rId5" tooltip="Alemania"/>
                        </a:rPr>
                        <a:t>Alemania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431703"/>
                  </a:ext>
                </a:extLst>
              </a:tr>
              <a:tr h="678335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Fallecimiento</a:t>
                      </a:r>
                    </a:p>
                  </a:txBody>
                  <a:tcPr>
                    <a:lnL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u="none" strike="noStrike" dirty="0">
                          <a:solidFill>
                            <a:srgbClr val="0088DD"/>
                          </a:solidFill>
                          <a:effectLst/>
                          <a:hlinkClick r:id="rId6" tooltip="15 de abril"/>
                        </a:rPr>
                        <a:t>15 de </a:t>
                      </a:r>
                      <a:r>
                        <a:rPr lang="en-US" u="none" strike="noStrike" dirty="0" err="1">
                          <a:solidFill>
                            <a:srgbClr val="0088DD"/>
                          </a:solidFill>
                          <a:effectLst/>
                          <a:hlinkClick r:id="rId6" tooltip="15 de abril"/>
                        </a:rPr>
                        <a:t>abril</a:t>
                      </a:r>
                      <a:r>
                        <a:rPr lang="en-US" dirty="0">
                          <a:effectLst/>
                        </a:rPr>
                        <a:t> de </a:t>
                      </a:r>
                      <a:r>
                        <a:rPr lang="en-US" u="none" strike="noStrike" dirty="0">
                          <a:solidFill>
                            <a:srgbClr val="0088DD"/>
                          </a:solidFill>
                          <a:effectLst/>
                          <a:hlinkClick r:id="rId7" tooltip="1899"/>
                        </a:rPr>
                        <a:t>1899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52274"/>
                  </a:ext>
                </a:extLst>
              </a:tr>
            </a:tbl>
          </a:graphicData>
        </a:graphic>
      </p:graphicFrame>
      <p:pic>
        <p:nvPicPr>
          <p:cNvPr id="1028" name="Picture 4" descr="La locura… ¿es una cuestión de salud mental?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55" y="4005198"/>
            <a:ext cx="7215908" cy="285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5692929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1873" y="1077479"/>
            <a:ext cx="4842164" cy="435133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 </a:t>
            </a:r>
            <a:r>
              <a:rPr lang="es-ES" b="1" dirty="0"/>
              <a:t>Alumno de K.L. </a:t>
            </a:r>
            <a:r>
              <a:rPr lang="es-ES" b="1" dirty="0" err="1"/>
              <a:t>Kahlbaum</a:t>
            </a:r>
            <a:r>
              <a:rPr lang="es-ES" b="1" dirty="0"/>
              <a:t>.</a:t>
            </a:r>
            <a:r>
              <a:rPr lang="es-ES" dirty="0"/>
              <a:t> </a:t>
            </a:r>
            <a:r>
              <a:rPr lang="es-ES" b="1" dirty="0"/>
              <a:t>Interesado en la sintomatología de la esquizofrenia, acuño el termino de hebefrenia en su obra Die </a:t>
            </a:r>
            <a:r>
              <a:rPr lang="es-ES" b="1" dirty="0" err="1"/>
              <a:t>Hebephrenie</a:t>
            </a:r>
            <a:r>
              <a:rPr lang="es-ES" b="1" dirty="0"/>
              <a:t> (1871)</a:t>
            </a:r>
            <a:r>
              <a:rPr lang="es-ES" dirty="0"/>
              <a:t>.</a:t>
            </a:r>
            <a:endParaRPr lang="es-419" dirty="0"/>
          </a:p>
          <a:p>
            <a:r>
              <a:rPr lang="es-ES" dirty="0">
                <a:hlinkClick r:id="rId2"/>
              </a:rPr>
              <a:t/>
            </a:r>
            <a:br>
              <a:rPr lang="es-ES" dirty="0">
                <a:hlinkClick r:id="rId2"/>
              </a:rPr>
            </a:br>
            <a:r>
              <a:rPr lang="es-419" b="1" dirty="0" smtClean="0">
                <a:hlinkClick r:id="rId3"/>
              </a:rPr>
              <a:t>Nacimiento</a:t>
            </a:r>
            <a:r>
              <a:rPr lang="es-419" b="1" dirty="0"/>
              <a:t>: </a:t>
            </a:r>
            <a:r>
              <a:rPr lang="es-419" dirty="0"/>
              <a:t>20 de octubre de 1843, </a:t>
            </a:r>
            <a:r>
              <a:rPr lang="es-419" dirty="0">
                <a:hlinkClick r:id="rId4"/>
              </a:rPr>
              <a:t>Berlín, Alemania</a:t>
            </a:r>
            <a:endParaRPr lang="es-419" dirty="0"/>
          </a:p>
          <a:p>
            <a:r>
              <a:rPr lang="es-419" b="1" dirty="0">
                <a:hlinkClick r:id="rId5"/>
              </a:rPr>
              <a:t>Fallecimiento</a:t>
            </a:r>
            <a:r>
              <a:rPr lang="es-419" b="1" dirty="0"/>
              <a:t>: </a:t>
            </a:r>
            <a:r>
              <a:rPr lang="es-419" dirty="0"/>
              <a:t>11 de enero de 1909, </a:t>
            </a:r>
            <a:r>
              <a:rPr lang="es-419" dirty="0">
                <a:hlinkClick r:id="rId6"/>
              </a:rPr>
              <a:t>Wiesbaden, Alemania</a:t>
            </a:r>
            <a:endParaRPr lang="es-419" dirty="0"/>
          </a:p>
          <a:p>
            <a:r>
              <a:rPr lang="es-419" b="1" dirty="0">
                <a:hlinkClick r:id="rId7"/>
              </a:rPr>
              <a:t>Educación</a:t>
            </a:r>
            <a:r>
              <a:rPr lang="es-419" b="1" dirty="0"/>
              <a:t>: </a:t>
            </a:r>
            <a:r>
              <a:rPr lang="es-419" dirty="0">
                <a:hlinkClick r:id="rId8"/>
              </a:rPr>
              <a:t>Universidad de </a:t>
            </a:r>
            <a:r>
              <a:rPr lang="es-419" dirty="0" err="1">
                <a:hlinkClick r:id="rId8"/>
              </a:rPr>
              <a:t>Königsberg</a:t>
            </a:r>
            <a:endParaRPr lang="es-419" dirty="0"/>
          </a:p>
          <a:p>
            <a:endParaRPr lang="en-US" dirty="0"/>
          </a:p>
        </p:txBody>
      </p:sp>
      <p:pic>
        <p:nvPicPr>
          <p:cNvPr id="2052" name="Picture 4" descr="Ewald Hecker (1843-1909) | Semantic Schol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40" y="1209964"/>
            <a:ext cx="5401001" cy="324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5692929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0091" y="39787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TRASTORNO BIPOLAR (MANÍACO </a:t>
            </a:r>
            <a:r>
              <a:rPr lang="en-US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DEPRESIVO)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526806"/>
              </p:ext>
            </p:extLst>
          </p:nvPr>
        </p:nvGraphicFramePr>
        <p:xfrm>
          <a:off x="1230832" y="1819565"/>
          <a:ext cx="9435062" cy="46331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1828">
                  <a:extLst>
                    <a:ext uri="{9D8B030D-6E8A-4147-A177-3AD203B41FA5}">
                      <a16:colId xmlns:a16="http://schemas.microsoft.com/office/drawing/2014/main" val="2725231923"/>
                    </a:ext>
                  </a:extLst>
                </a:gridCol>
                <a:gridCol w="3963234">
                  <a:extLst>
                    <a:ext uri="{9D8B030D-6E8A-4147-A177-3AD203B41FA5}">
                      <a16:colId xmlns:a16="http://schemas.microsoft.com/office/drawing/2014/main" val="1854153091"/>
                    </a:ext>
                  </a:extLst>
                </a:gridCol>
              </a:tblGrid>
              <a:tr h="26193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El trastorno bipolar solía conocerse como trastorno maníaco depresivo. Como el antiguo nombre sugiere, alguien con trastorno bipolar tendrá </a:t>
                      </a:r>
                      <a:r>
                        <a:rPr lang="es-E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severos cambios del estado de ánimo. </a:t>
                      </a:r>
                      <a:r>
                        <a:rPr lang="es-ES" sz="2000" dirty="0">
                          <a:effectLst/>
                        </a:rPr>
                        <a:t>Estos cambios duran normalmente varias semanas o meses y van más allá de lo que la mayoría de nosotros experimenta. </a:t>
                      </a:r>
                      <a:r>
                        <a:rPr lang="en-US" sz="2000" dirty="0" err="1">
                          <a:effectLst/>
                        </a:rPr>
                        <a:t>Estos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cambios</a:t>
                      </a:r>
                      <a:r>
                        <a:rPr lang="en-US" sz="2000" dirty="0">
                          <a:effectLst/>
                        </a:rPr>
                        <a:t> son: Bajadas o </a:t>
                      </a:r>
                      <a:r>
                        <a:rPr lang="en-US" sz="2000" dirty="0" err="1">
                          <a:effectLst/>
                        </a:rPr>
                        <a:t>depresiones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Sentimientos de depresión intensa y desesperanza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7015993"/>
                  </a:ext>
                </a:extLst>
              </a:tr>
              <a:tr h="7092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Subidas o manías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Sentimientos de felicidad extrema y desesperanza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7895895"/>
                  </a:ext>
                </a:extLst>
              </a:tr>
              <a:tr h="13023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Mixtos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Por ejemplo, sentirse deprimido y al mismo tiempo tener la inquietud y el exceso de actividad de una fase maníaca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947796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80422" y="59323"/>
            <a:ext cx="2311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5692929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68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Epidemiología del trastorno El trastorno bipolar: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654964" cy="435133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Es </a:t>
            </a:r>
            <a:r>
              <a:rPr lang="es-ES" dirty="0"/>
              <a:t>la </a:t>
            </a:r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6ª</a:t>
            </a:r>
            <a:r>
              <a:rPr lang="es-ES" dirty="0"/>
              <a:t> causa de incapacidad a nivel mundial y la </a:t>
            </a:r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5ª</a:t>
            </a:r>
            <a:r>
              <a:rPr lang="es-ES" dirty="0"/>
              <a:t> en adultos. Reduce </a:t>
            </a:r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9.2 </a:t>
            </a:r>
            <a:r>
              <a:rPr lang="es-ES" dirty="0"/>
              <a:t>años la esperanza de </a:t>
            </a:r>
            <a:r>
              <a:rPr lang="es-ES" dirty="0" smtClean="0"/>
              <a:t>vida. 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Se </a:t>
            </a:r>
            <a:r>
              <a:rPr lang="es-ES" dirty="0">
                <a:solidFill>
                  <a:srgbClr val="0070C0"/>
                </a:solidFill>
              </a:rPr>
              <a:t>observa un incremento en la frecuencia del trastorno</a:t>
            </a:r>
            <a:r>
              <a:rPr lang="es-ES" dirty="0"/>
              <a:t>, influyó en esto el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excesivo de antidepresivos</a:t>
            </a:r>
            <a:r>
              <a:rPr lang="es-ES" dirty="0"/>
              <a:t>, lo que aumentó el número de casos cíclicos. 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efecto similar es provocado por la utilización de sustancias estimulantes y bebidas con cafeína.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122" name="Picture 2" descr="Bipolaridad - Todo sobre el Trastorno Bipolar | R&amp;A Psicólogos CDM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567" y="1597890"/>
            <a:ext cx="5279422" cy="46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957456" y="1136225"/>
            <a:ext cx="615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300.000.000 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Trescientos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millones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personas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5692929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6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¿Con qué frecuencia ocurre?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1874" y="1548534"/>
            <a:ext cx="5322454" cy="4351338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Uno </a:t>
            </a:r>
            <a:r>
              <a:rPr lang="es-ES" dirty="0"/>
              <a:t>de cada 100 adultos tiene trastorno bipolar en algún momento de su vida. Generalmente empieza durante o después de la adolescencia. </a:t>
            </a:r>
            <a:endParaRPr lang="es-ES" dirty="0" smtClean="0"/>
          </a:p>
          <a:p>
            <a:r>
              <a:rPr lang="es-ES" dirty="0" smtClean="0"/>
              <a:t>Edad promedio de aparición temprana 23 años.</a:t>
            </a:r>
          </a:p>
          <a:p>
            <a:r>
              <a:rPr lang="es-ES" dirty="0" smtClean="0"/>
              <a:t>Edad promedio de aparición </a:t>
            </a:r>
            <a:r>
              <a:rPr lang="es-ES" dirty="0" err="1" smtClean="0"/>
              <a:t>tardia</a:t>
            </a:r>
            <a:r>
              <a:rPr lang="es-ES" dirty="0" smtClean="0"/>
              <a:t>: 46  años</a:t>
            </a:r>
            <a:endParaRPr lang="es-ES" dirty="0"/>
          </a:p>
          <a:p>
            <a:r>
              <a:rPr lang="es-ES" dirty="0" smtClean="0"/>
              <a:t>El </a:t>
            </a:r>
            <a:r>
              <a:rPr lang="es-ES" dirty="0"/>
              <a:t>trastorno bipolar tipo II Afecta mas a las mujeres que a los hombres.</a:t>
            </a:r>
            <a:endParaRPr lang="en-US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48" y="1179944"/>
            <a:ext cx="5914852" cy="56780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5692929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1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Tipos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de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rastorno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Bipolar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Trastorno bipolar tipo 1</a:t>
            </a:r>
            <a:r>
              <a:rPr lang="es-ES" dirty="0"/>
              <a:t>, que es la forma más clásica y menos frecuente (1%) de la población y se caracteriza por episodios maniacos o mixtos, que alternan </a:t>
            </a:r>
            <a:r>
              <a:rPr lang="es-ES" dirty="0" smtClean="0"/>
              <a:t>con </a:t>
            </a:r>
            <a:r>
              <a:rPr lang="es-ES" dirty="0"/>
              <a:t>episodios depresivos. </a:t>
            </a:r>
            <a:endParaRPr lang="es-ES" dirty="0" smtClean="0"/>
          </a:p>
          <a:p>
            <a:r>
              <a:rPr lang="es-ES" b="1" dirty="0">
                <a:solidFill>
                  <a:srgbClr val="FF0000"/>
                </a:solidFill>
              </a:rPr>
              <a:t>Trastorno Bipolar tipo ll </a:t>
            </a:r>
            <a:r>
              <a:rPr lang="es-ES" dirty="0"/>
              <a:t>que es más frecuente (5% de la población) y menos diagnosticado, clínicamente se presenta con episodios depresivos, que alternan con episodios hipomaniacos. </a:t>
            </a:r>
            <a:endParaRPr lang="es-ES" dirty="0" smtClean="0"/>
          </a:p>
          <a:p>
            <a:r>
              <a:rPr lang="es-ES" b="1" dirty="0" smtClean="0">
                <a:solidFill>
                  <a:srgbClr val="FF0000"/>
                </a:solidFill>
              </a:rPr>
              <a:t>Trastorno Bipolar</a:t>
            </a:r>
            <a:r>
              <a:rPr lang="es-ES" dirty="0" smtClean="0"/>
              <a:t>: CICLOTIMIA. (</a:t>
            </a:r>
            <a:r>
              <a:rPr lang="es-ES" dirty="0"/>
              <a:t>Estado mental caracterizado por variaciones del humor en que se pasa de la euforia a la depresión, tristeza o melancolía</a:t>
            </a:r>
            <a:r>
              <a:rPr lang="es-ES" dirty="0" smtClean="0"/>
              <a:t>.)</a:t>
            </a:r>
          </a:p>
          <a:p>
            <a:pPr lvl="0" fontAlgn="base"/>
            <a:r>
              <a:rPr lang="es-ES" b="1" dirty="0">
                <a:solidFill>
                  <a:srgbClr val="FF0000"/>
                </a:solidFill>
              </a:rPr>
              <a:t>Trastorno bipolar </a:t>
            </a:r>
            <a:r>
              <a:rPr lang="es-ES" b="1" dirty="0"/>
              <a:t>y trastorno relacionado inducidos por </a:t>
            </a:r>
            <a:r>
              <a:rPr lang="es-ES" b="1" dirty="0" smtClean="0"/>
              <a:t>sustancias/medicamentos .</a:t>
            </a:r>
          </a:p>
          <a:p>
            <a:pPr lvl="0" fontAlgn="base"/>
            <a:r>
              <a:rPr lang="es-ES" b="1" dirty="0" smtClean="0">
                <a:solidFill>
                  <a:srgbClr val="FF0000"/>
                </a:solidFill>
              </a:rPr>
              <a:t>Trastorno </a:t>
            </a:r>
            <a:r>
              <a:rPr lang="es-ES" b="1" dirty="0">
                <a:solidFill>
                  <a:srgbClr val="FF0000"/>
                </a:solidFill>
              </a:rPr>
              <a:t>bipolar </a:t>
            </a:r>
            <a:r>
              <a:rPr lang="es-ES" b="1" dirty="0"/>
              <a:t>y trastorno relacionado debidos a otra afección </a:t>
            </a:r>
            <a:r>
              <a:rPr lang="es-ES" b="1" dirty="0" smtClean="0"/>
              <a:t>médica.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</a:t>
            </a:r>
          </a:p>
          <a:p>
            <a:pPr lvl="0" fontAlgn="base"/>
            <a:r>
              <a:rPr lang="es-ES" b="1" dirty="0" smtClean="0">
                <a:solidFill>
                  <a:srgbClr val="FF0000"/>
                </a:solidFill>
              </a:rPr>
              <a:t>Otro </a:t>
            </a:r>
            <a:r>
              <a:rPr lang="es-ES" b="1" dirty="0">
                <a:solidFill>
                  <a:srgbClr val="FF0000"/>
                </a:solidFill>
              </a:rPr>
              <a:t>trastorno bipolar </a:t>
            </a:r>
            <a:r>
              <a:rPr lang="es-ES" b="1" dirty="0"/>
              <a:t>y trastorno relacionado </a:t>
            </a:r>
            <a:r>
              <a:rPr lang="es-ES" b="1" dirty="0" smtClean="0"/>
              <a:t>especificados (Por Smog)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5692929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6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Etiología: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4855" y="1690688"/>
            <a:ext cx="5082309" cy="4765530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Como </a:t>
            </a:r>
            <a:r>
              <a:rPr lang="es-ES" dirty="0"/>
              <a:t>la mayoría de los trastornos mentales, los trastornos del estado de ánimo, parecen tener como causa una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combinación de factores, genéticos,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personales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(nutrición, enfermedades, discapacidades, traumas, golpes)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ambientales.</a:t>
            </a:r>
            <a:r>
              <a:rPr lang="es-ES" dirty="0"/>
              <a:t> Se mantiene gran interés en el metabolismo de los neurotransmisores como posible causa del trastorno.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renacimiento de los trastornos bipolares ocurre </a:t>
            </a:r>
            <a:r>
              <a:rPr lang="es-ES" b="1" dirty="0"/>
              <a:t>en 1966</a:t>
            </a:r>
            <a:r>
              <a:rPr lang="es-ES" dirty="0"/>
              <a:t> con </a:t>
            </a:r>
            <a:r>
              <a:rPr lang="es-ES" dirty="0" err="1"/>
              <a:t>Angst</a:t>
            </a:r>
            <a:r>
              <a:rPr lang="es-ES" dirty="0"/>
              <a:t> en Suiza y </a:t>
            </a:r>
            <a:r>
              <a:rPr lang="es-ES" dirty="0" err="1"/>
              <a:t>Perris</a:t>
            </a:r>
            <a:r>
              <a:rPr lang="es-ES" dirty="0"/>
              <a:t> en Suecia</a:t>
            </a:r>
            <a:endParaRPr lang="en-US" dirty="0"/>
          </a:p>
        </p:txBody>
      </p:sp>
      <p:pic>
        <p:nvPicPr>
          <p:cNvPr id="7170" name="Picture 2" descr="Genética 101 - Ask The Scienti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244" y="622587"/>
            <a:ext cx="3952637" cy="230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ía Nacional de la Nutrición | Instituto de Seguridad y Servicios Sociales  de los Trabajadores del Estado | Gobierno | gob.m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244" y="3325091"/>
            <a:ext cx="4655125" cy="329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5692929"/>
            <a:ext cx="105003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688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840</Words>
  <Application>Microsoft Office PowerPoint</Application>
  <PresentationFormat>Panorámica</PresentationFormat>
  <Paragraphs>89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Arial Rounded MT Bold</vt:lpstr>
      <vt:lpstr>Calibri</vt:lpstr>
      <vt:lpstr>Calibri Light</vt:lpstr>
      <vt:lpstr>Times New Roman</vt:lpstr>
      <vt:lpstr>Tema de Office</vt:lpstr>
      <vt:lpstr>EL TRASTORNO BIPOLAR</vt:lpstr>
      <vt:lpstr>¿Que es el trastorno Bipolar?</vt:lpstr>
      <vt:lpstr>Presentación de PowerPoint</vt:lpstr>
      <vt:lpstr>Presentación de PowerPoint</vt:lpstr>
      <vt:lpstr>TRASTORNO BIPOLAR (MANÍACO DEPRESIVO)</vt:lpstr>
      <vt:lpstr>Epidemiología del trastorno El trastorno bipolar: </vt:lpstr>
      <vt:lpstr>¿Con qué frecuencia ocurre?  </vt:lpstr>
      <vt:lpstr>Tipos de Trastorno Bipolar</vt:lpstr>
      <vt:lpstr>Etiología:</vt:lpstr>
      <vt:lpstr>Consideran también como factores que  incrementan el problema y  disminuyen  la edad de inicio;  </vt:lpstr>
      <vt:lpstr>Presentación de PowerPoint</vt:lpstr>
      <vt:lpstr>Presentación de PowerPoint</vt:lpstr>
      <vt:lpstr>¿Qué se siente en un trastorno bipolar?  </vt:lpstr>
      <vt:lpstr>Cuando uno se deprime, puede notar los siguientes cambios:  </vt:lpstr>
      <vt:lpstr>Presentación de PowerPoint</vt:lpstr>
      <vt:lpstr>¿Cómo se determina el trastorno bipolar? </vt:lpstr>
      <vt:lpstr>CON QUE TRASTORNOS SE CONFUNDE EL TRASTORNO BIPOLAR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¿Que es el trastorno Bipolar?</dc:title>
  <dc:creator>Adrian C.E.A</dc:creator>
  <cp:lastModifiedBy>Adrian C.E.A</cp:lastModifiedBy>
  <cp:revision>21</cp:revision>
  <dcterms:created xsi:type="dcterms:W3CDTF">2022-11-17T15:50:18Z</dcterms:created>
  <dcterms:modified xsi:type="dcterms:W3CDTF">2023-02-13T05:24:27Z</dcterms:modified>
</cp:coreProperties>
</file>